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1" r:id="rId3"/>
    <p:sldId id="270" r:id="rId4"/>
    <p:sldId id="273" r:id="rId5"/>
    <p:sldId id="274" r:id="rId6"/>
    <p:sldId id="275" r:id="rId7"/>
    <p:sldId id="276" r:id="rId8"/>
    <p:sldId id="300" r:id="rId9"/>
    <p:sldId id="291" r:id="rId10"/>
    <p:sldId id="292" r:id="rId11"/>
    <p:sldId id="293" r:id="rId12"/>
    <p:sldId id="301" r:id="rId13"/>
    <p:sldId id="272" r:id="rId14"/>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114" d="100"/>
          <a:sy n="114" d="100"/>
        </p:scale>
        <p:origin x="8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6318E7F3-9482-4A59-B531-AE25ED5C1964}" type="datetimeFigureOut">
              <a:rPr lang="fr-FR"/>
              <a:pPr>
                <a:defRPr/>
              </a:pPr>
              <a:t>14/10/2021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hangingPunct="1">
              <a:defRPr sz="1200">
                <a:latin typeface="Arial" charset="0"/>
              </a:defRPr>
            </a:lvl1pPr>
          </a:lstStyle>
          <a:p>
            <a:pPr>
              <a:defRPr/>
            </a:pPr>
            <a:fld id="{B8A4A2B1-4E3D-4A89-9608-1503C2010C23}" type="slidenum">
              <a:rPr lang="fr-FR"/>
              <a:pPr>
                <a:defRPr/>
              </a:pPr>
              <a:t>‹N°›</a:t>
            </a:fld>
            <a:endParaRPr lang="fr-FR"/>
          </a:p>
        </p:txBody>
      </p:sp>
    </p:spTree>
    <p:extLst>
      <p:ext uri="{BB962C8B-B14F-4D97-AF65-F5344CB8AC3E}">
        <p14:creationId xmlns:p14="http://schemas.microsoft.com/office/powerpoint/2010/main" val="338070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94099612-BDB0-4FA3-852B-39FD678853D8}" type="datetime1">
              <a:rPr lang="fr-FR"/>
              <a:pPr>
                <a:defRPr/>
              </a:pPr>
              <a:t>14/10/2021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64F0D14-FA36-4B1E-9D87-1045CF3B70EC}" type="slidenum">
              <a:rPr lang="fr-FR"/>
              <a:pPr>
                <a:defRPr/>
              </a:pPr>
              <a:t>‹N°›</a:t>
            </a:fld>
            <a:endParaRPr lang="fr-FR"/>
          </a:p>
        </p:txBody>
      </p:sp>
    </p:spTree>
    <p:extLst>
      <p:ext uri="{BB962C8B-B14F-4D97-AF65-F5344CB8AC3E}">
        <p14:creationId xmlns:p14="http://schemas.microsoft.com/office/powerpoint/2010/main" val="156648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C2FDB38-B9ED-4D58-B350-2D1AABFF911D}" type="datetime1">
              <a:rPr lang="fr-FR"/>
              <a:pPr>
                <a:defRPr/>
              </a:pPr>
              <a:t>14/10/2021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CC25998-D043-4598-AE33-5811937B8A7C}" type="slidenum">
              <a:rPr lang="fr-FR"/>
              <a:pPr>
                <a:defRPr/>
              </a:pPr>
              <a:t>‹N°›</a:t>
            </a:fld>
            <a:endParaRPr lang="fr-FR"/>
          </a:p>
        </p:txBody>
      </p:sp>
    </p:spTree>
    <p:extLst>
      <p:ext uri="{BB962C8B-B14F-4D97-AF65-F5344CB8AC3E}">
        <p14:creationId xmlns:p14="http://schemas.microsoft.com/office/powerpoint/2010/main" val="16931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F8C9CB2-F0A1-4D0D-A722-63C78667C263}" type="datetime1">
              <a:rPr lang="fr-FR"/>
              <a:pPr>
                <a:defRPr/>
              </a:pPr>
              <a:t>14/10/2021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C7DCD10-3402-4E71-8676-D183EC9771AF}" type="slidenum">
              <a:rPr lang="fr-FR"/>
              <a:pPr>
                <a:defRPr/>
              </a:pPr>
              <a:t>‹N°›</a:t>
            </a:fld>
            <a:endParaRPr lang="fr-FR"/>
          </a:p>
        </p:txBody>
      </p:sp>
    </p:spTree>
    <p:extLst>
      <p:ext uri="{BB962C8B-B14F-4D97-AF65-F5344CB8AC3E}">
        <p14:creationId xmlns:p14="http://schemas.microsoft.com/office/powerpoint/2010/main" val="244651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1D53657-E38C-4FE4-A9D2-EADE8F46B31A}" type="datetime1">
              <a:rPr lang="fr-FR"/>
              <a:pPr>
                <a:defRPr/>
              </a:pPr>
              <a:t>14/10/2021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77D07D1-013C-414F-A43B-C6DAF122DE73}" type="slidenum">
              <a:rPr lang="fr-FR"/>
              <a:pPr>
                <a:defRPr/>
              </a:pPr>
              <a:t>‹N°›</a:t>
            </a:fld>
            <a:endParaRPr lang="fr-FR"/>
          </a:p>
        </p:txBody>
      </p:sp>
    </p:spTree>
    <p:extLst>
      <p:ext uri="{BB962C8B-B14F-4D97-AF65-F5344CB8AC3E}">
        <p14:creationId xmlns:p14="http://schemas.microsoft.com/office/powerpoint/2010/main" val="14975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8CD7E2B-85DF-4E9B-B817-2AFE3E2067C0}" type="datetime1">
              <a:rPr lang="fr-FR"/>
              <a:pPr>
                <a:defRPr/>
              </a:pPr>
              <a:t>14/10/2021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854BA10-92F8-4F19-BC1F-6B0D964867EE}" type="slidenum">
              <a:rPr lang="fr-FR"/>
              <a:pPr>
                <a:defRPr/>
              </a:pPr>
              <a:t>‹N°›</a:t>
            </a:fld>
            <a:endParaRPr lang="fr-FR"/>
          </a:p>
        </p:txBody>
      </p:sp>
    </p:spTree>
    <p:extLst>
      <p:ext uri="{BB962C8B-B14F-4D97-AF65-F5344CB8AC3E}">
        <p14:creationId xmlns:p14="http://schemas.microsoft.com/office/powerpoint/2010/main" val="102352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D013A6E-FF4C-40A4-9283-800C2EA23EB2}" type="datetime1">
              <a:rPr lang="fr-FR"/>
              <a:pPr>
                <a:defRPr/>
              </a:pPr>
              <a:t>14/10/2021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ED8F66C-DFB6-4CC8-BDE7-833B2282D182}" type="slidenum">
              <a:rPr lang="fr-FR"/>
              <a:pPr>
                <a:defRPr/>
              </a:pPr>
              <a:t>‹N°›</a:t>
            </a:fld>
            <a:endParaRPr lang="fr-FR"/>
          </a:p>
        </p:txBody>
      </p:sp>
    </p:spTree>
    <p:extLst>
      <p:ext uri="{BB962C8B-B14F-4D97-AF65-F5344CB8AC3E}">
        <p14:creationId xmlns:p14="http://schemas.microsoft.com/office/powerpoint/2010/main" val="251571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B51BDD1-3345-4F37-B223-B25D9668E00F}" type="datetime1">
              <a:rPr lang="fr-FR"/>
              <a:pPr>
                <a:defRPr/>
              </a:pPr>
              <a:t>14/10/2021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4CA692B-5CBC-487E-AE32-39D2F6038DD1}" type="slidenum">
              <a:rPr lang="fr-FR"/>
              <a:pPr>
                <a:defRPr/>
              </a:pPr>
              <a:t>‹N°›</a:t>
            </a:fld>
            <a:endParaRPr lang="fr-FR"/>
          </a:p>
        </p:txBody>
      </p:sp>
    </p:spTree>
    <p:extLst>
      <p:ext uri="{BB962C8B-B14F-4D97-AF65-F5344CB8AC3E}">
        <p14:creationId xmlns:p14="http://schemas.microsoft.com/office/powerpoint/2010/main" val="45461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15FC0422-6DA0-473D-BB14-BA8651EBAC1A}" type="datetime1">
              <a:rPr lang="fr-FR"/>
              <a:pPr>
                <a:defRPr/>
              </a:pPr>
              <a:t>14/10/2021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98FBB14-90A5-48A3-B939-B974B932FB39}" type="slidenum">
              <a:rPr lang="fr-FR"/>
              <a:pPr>
                <a:defRPr/>
              </a:pPr>
              <a:t>‹N°›</a:t>
            </a:fld>
            <a:endParaRPr lang="fr-FR"/>
          </a:p>
        </p:txBody>
      </p:sp>
    </p:spTree>
    <p:extLst>
      <p:ext uri="{BB962C8B-B14F-4D97-AF65-F5344CB8AC3E}">
        <p14:creationId xmlns:p14="http://schemas.microsoft.com/office/powerpoint/2010/main" val="32100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6806FA0-36E6-4AEE-A05A-73A27EC51647}" type="datetime1">
              <a:rPr lang="fr-FR"/>
              <a:pPr>
                <a:defRPr/>
              </a:pPr>
              <a:t>14/10/2021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A2A140C-6D63-4376-881F-0A0BBDD4FCD8}" type="slidenum">
              <a:rPr lang="fr-FR"/>
              <a:pPr>
                <a:defRPr/>
              </a:pPr>
              <a:t>‹N°›</a:t>
            </a:fld>
            <a:endParaRPr lang="fr-FR"/>
          </a:p>
        </p:txBody>
      </p:sp>
    </p:spTree>
    <p:extLst>
      <p:ext uri="{BB962C8B-B14F-4D97-AF65-F5344CB8AC3E}">
        <p14:creationId xmlns:p14="http://schemas.microsoft.com/office/powerpoint/2010/main" val="427279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B83E043-410F-4A6C-99B8-B03A6B45906D}" type="datetime1">
              <a:rPr lang="fr-FR"/>
              <a:pPr>
                <a:defRPr/>
              </a:pPr>
              <a:t>14/10/2021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E51E4F5-D06F-490C-8038-18543186ABA0}" type="slidenum">
              <a:rPr lang="fr-FR"/>
              <a:pPr>
                <a:defRPr/>
              </a:pPr>
              <a:t>‹N°›</a:t>
            </a:fld>
            <a:endParaRPr lang="fr-FR"/>
          </a:p>
        </p:txBody>
      </p:sp>
    </p:spTree>
    <p:extLst>
      <p:ext uri="{BB962C8B-B14F-4D97-AF65-F5344CB8AC3E}">
        <p14:creationId xmlns:p14="http://schemas.microsoft.com/office/powerpoint/2010/main" val="297318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182C541-502C-4339-9928-22502CF6BEA3}" type="datetime1">
              <a:rPr lang="fr-FR"/>
              <a:pPr>
                <a:defRPr/>
              </a:pPr>
              <a:t>14/10/2021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B1B0F94-78EB-41DC-AFDF-26BAF7780764}" type="slidenum">
              <a:rPr lang="fr-FR"/>
              <a:pPr>
                <a:defRPr/>
              </a:pPr>
              <a:t>‹N°›</a:t>
            </a:fld>
            <a:endParaRPr lang="fr-FR"/>
          </a:p>
        </p:txBody>
      </p:sp>
    </p:spTree>
    <p:extLst>
      <p:ext uri="{BB962C8B-B14F-4D97-AF65-F5344CB8AC3E}">
        <p14:creationId xmlns:p14="http://schemas.microsoft.com/office/powerpoint/2010/main" val="222481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64D8631-6E62-45FF-B59C-CE5F8E60E297}" type="datetime1">
              <a:rPr lang="fr-FR"/>
              <a:pPr>
                <a:defRPr/>
              </a:pPr>
              <a:t>14/10/2021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74EF67E-90B5-4CBD-9477-8CCA4EAFCDB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F:\Position%20de%20survie.av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title"/>
          </p:nvPr>
        </p:nvSpPr>
        <p:spPr>
          <a:xfrm>
            <a:off x="1219200" y="228600"/>
            <a:ext cx="7705725" cy="1152525"/>
          </a:xfrm>
        </p:spPr>
        <p:txBody>
          <a:bodyPr/>
          <a:lstStyle/>
          <a:p>
            <a:pPr eaLnBrk="1" hangingPunct="1"/>
            <a:r>
              <a:rPr lang="fr-FR" altLang="fr-FR">
                <a:solidFill>
                  <a:schemeClr val="bg1"/>
                </a:solidFill>
                <a:effectLst>
                  <a:outerShdw blurRad="38100" dist="38100" dir="2700000" algn="tl">
                    <a:srgbClr val="C0C0C0"/>
                  </a:outerShdw>
                </a:effectLst>
              </a:rPr>
              <a:t>Technique d'autoprotection</a:t>
            </a:r>
          </a:p>
        </p:txBody>
      </p:sp>
      <p:sp>
        <p:nvSpPr>
          <p:cNvPr id="5" name="ZoneTexte 5">
            <a:extLst>
              <a:ext uri="{FF2B5EF4-FFF2-40B4-BE49-F238E27FC236}">
                <a16:creationId xmlns:a16="http://schemas.microsoft.com/office/drawing/2014/main" id="{6EAD690B-3BB1-490C-B28B-5199B4209E99}"/>
              </a:ext>
            </a:extLst>
          </p:cNvPr>
          <p:cNvSpPr txBox="1">
            <a:spLocks noChangeArrowheads="1"/>
          </p:cNvSpPr>
          <p:nvPr/>
        </p:nvSpPr>
        <p:spPr bwMode="auto">
          <a:xfrm>
            <a:off x="0" y="630932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FontTx/>
              <a:buNone/>
            </a:pPr>
            <a:r>
              <a:rPr lang="fr-FR" altLang="fr-FR" sz="1200" b="1" dirty="0">
                <a:solidFill>
                  <a:srgbClr val="441202"/>
                </a:solidFill>
                <a:latin typeface="Times New Roman" panose="02020603050405020304" pitchFamily="18" charset="0"/>
              </a:rPr>
              <a:t>ADMJSP / </a:t>
            </a:r>
            <a:r>
              <a:rPr lang="fr-FR" altLang="fr-FR" sz="1200" dirty="0">
                <a:solidFill>
                  <a:srgbClr val="441202"/>
                </a:solidFill>
                <a:latin typeface="Times New Roman" panose="02020603050405020304" pitchFamily="18" charset="0"/>
              </a:rPr>
              <a:t>Pôle Pédagogie – 2020 – Version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Progression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A102B033-F5A8-4AA6-ACED-071D91C106A6}" type="slidenum">
              <a:rPr lang="fr-FR" sz="2000">
                <a:solidFill>
                  <a:schemeClr val="accent6">
                    <a:lumMod val="50000"/>
                  </a:schemeClr>
                </a:solidFill>
                <a:latin typeface="+mn-lt"/>
              </a:rPr>
              <a:pPr algn="r" eaLnBrk="1" hangingPunct="1">
                <a:defRPr/>
              </a:pPr>
              <a:t>10</a:t>
            </a:fld>
            <a:endParaRPr lang="fr-FR" sz="2000" dirty="0">
              <a:solidFill>
                <a:schemeClr val="accent6">
                  <a:lumMod val="50000"/>
                </a:schemeClr>
              </a:solidFill>
              <a:latin typeface="+mn-lt"/>
            </a:endParaRPr>
          </a:p>
        </p:txBody>
      </p:sp>
      <p:sp>
        <p:nvSpPr>
          <p:cNvPr id="37892" name="Rectangle 1"/>
          <p:cNvSpPr>
            <a:spLocks noChangeArrowheads="1"/>
          </p:cNvSpPr>
          <p:nvPr/>
        </p:nvSpPr>
        <p:spPr bwMode="auto">
          <a:xfrm>
            <a:off x="457200" y="14478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Cette technique permet de garder une stabilité en avançant, de maintenir sa lance dans une main en partie haute pour éviter de la dérégler et de pouvoir repasser très rapidement en position d’attaque pour traiter le ciel gazeux ou le foyer.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89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3200400" cy="2886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Techniques d'autoprotection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B10062C8-9612-4198-A9DD-94D91843E0C6}" type="slidenum">
              <a:rPr lang="fr-FR" sz="2000">
                <a:solidFill>
                  <a:schemeClr val="accent6">
                    <a:lumMod val="50000"/>
                  </a:schemeClr>
                </a:solidFill>
                <a:latin typeface="+mn-lt"/>
              </a:rPr>
              <a:pPr algn="r" eaLnBrk="1" hangingPunct="1">
                <a:defRPr/>
              </a:pPr>
              <a:t>11</a:t>
            </a:fld>
            <a:endParaRPr lang="fr-FR" sz="2000" dirty="0">
              <a:solidFill>
                <a:schemeClr val="accent6">
                  <a:lumMod val="50000"/>
                </a:schemeClr>
              </a:solidFill>
              <a:latin typeface="+mn-lt"/>
            </a:endParaRPr>
          </a:p>
        </p:txBody>
      </p:sp>
      <p:sp>
        <p:nvSpPr>
          <p:cNvPr id="38916" name="Rectangle 1"/>
          <p:cNvSpPr>
            <a:spLocks noChangeArrowheads="1"/>
          </p:cNvSpPr>
          <p:nvPr/>
        </p:nvSpPr>
        <p:spPr bwMode="auto">
          <a:xfrm>
            <a:off x="304800" y="15240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cas de besoin (retour de flamme, flux thermique, reprise de feu, etc.), le binôme peut effectuer une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action de repli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se protégeant avec la lance en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jet diffusé de protection au débit maximum</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917" name="Picture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3657600"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Techniques d'autoprotection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8AC4CA38-FD4C-44B4-9F82-561B78075581}" type="slidenum">
              <a:rPr lang="fr-FR" sz="2000">
                <a:solidFill>
                  <a:schemeClr val="accent6">
                    <a:lumMod val="50000"/>
                  </a:schemeClr>
                </a:solidFill>
                <a:latin typeface="+mn-lt"/>
              </a:rPr>
              <a:pPr algn="r" eaLnBrk="1" hangingPunct="1">
                <a:defRPr/>
              </a:pPr>
              <a:t>12</a:t>
            </a:fld>
            <a:endParaRPr lang="fr-FR" sz="2000" dirty="0">
              <a:solidFill>
                <a:schemeClr val="accent6">
                  <a:lumMod val="50000"/>
                </a:schemeClr>
              </a:solidFill>
              <a:latin typeface="+mn-lt"/>
            </a:endParaRPr>
          </a:p>
        </p:txBody>
      </p:sp>
      <p:sp>
        <p:nvSpPr>
          <p:cNvPr id="47108" name="Rectangle 1"/>
          <p:cNvSpPr>
            <a:spLocks noChangeArrowheads="1"/>
          </p:cNvSpPr>
          <p:nvPr/>
        </p:nvSpPr>
        <p:spPr bwMode="auto">
          <a:xfrm>
            <a:off x="457200" y="13716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cas de survenue d'un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phénomène thermique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embrasement généralisé éclair, etc.), le binôme doit se jeter au sol, regroupé et face contre terre, et maintenir la lance au-dessus des casques en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jet diffusé de protection au débit maximum</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Position de survie">
            <a:hlinkClick r:id="" action="ppaction://media"/>
          </p:cNvPr>
          <p:cNvPicPr>
            <a:picLocks noRot="1" noChangeAspect="1"/>
          </p:cNvPicPr>
          <p:nvPr>
            <a:videoFile r:link="rId1"/>
          </p:nvPr>
        </p:nvPicPr>
        <p:blipFill>
          <a:blip r:embed="rId3"/>
          <a:stretch>
            <a:fillRect/>
          </a:stretch>
        </p:blipFill>
        <p:spPr>
          <a:xfrm>
            <a:off x="2267744" y="2564904"/>
            <a:ext cx="4518819" cy="338911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67854108-F6F0-478D-BBED-69C0FE9C2242}" type="slidenum">
              <a:rPr lang="fr-FR" sz="2000">
                <a:solidFill>
                  <a:schemeClr val="accent6">
                    <a:lumMod val="50000"/>
                  </a:schemeClr>
                </a:solidFill>
                <a:latin typeface="+mn-lt"/>
              </a:rPr>
              <a:pPr algn="r" eaLnBrk="1" hangingPunct="1">
                <a:defRPr/>
              </a:pPr>
              <a:t>13</a:t>
            </a:fld>
            <a:endParaRPr lang="fr-FR" sz="2000" dirty="0">
              <a:solidFill>
                <a:schemeClr val="accent6">
                  <a:lumMod val="50000"/>
                </a:schemeClr>
              </a:solidFill>
              <a:latin typeface="+mn-lt"/>
            </a:endParaRPr>
          </a:p>
        </p:txBody>
      </p:sp>
      <p:cxnSp>
        <p:nvCxnSpPr>
          <p:cNvPr id="5" name="Connecteur droit 4"/>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174" name="ZoneTexte 12"/>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2020</a:t>
            </a:r>
          </a:p>
          <a:p>
            <a:pPr>
              <a:spcBef>
                <a:spcPct val="0"/>
              </a:spcBef>
              <a:buFontTx/>
              <a:buNone/>
            </a:pPr>
            <a:endParaRPr lang="fr-FR" altLang="fr-FR" sz="1800" dirty="0">
              <a:latin typeface="Times New Roman" panose="02020603050405020304" pitchFamily="18" charset="0"/>
              <a:cs typeface="Arial" panose="020B0604020202020204" pitchFamily="34" charset="0"/>
            </a:endParaRPr>
          </a:p>
          <a:p>
            <a:pPr>
              <a:spcBef>
                <a:spcPct val="0"/>
              </a:spcBef>
              <a:buFontTx/>
              <a:buNone/>
            </a:pPr>
            <a:endParaRPr lang="fr-FR" altLang="fr-FR" sz="1800" dirty="0">
              <a:latin typeface="Times New Roman" panose="02020603050405020304" pitchFamily="18" charset="0"/>
              <a:cs typeface="Arial" panose="020B0604020202020204" pitchFamily="34" charset="0"/>
            </a:endParaRPr>
          </a:p>
          <a:p>
            <a:pPr algn="just">
              <a:spcBef>
                <a:spcPct val="0"/>
              </a:spcBef>
              <a:buFontTx/>
              <a:buNone/>
            </a:pPr>
            <a:r>
              <a:rPr lang="fr-FR" altLang="fr-FR" sz="1800" dirty="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dirty="0">
              <a:latin typeface="Times New Roman" panose="02020603050405020304" pitchFamily="18" charset="0"/>
              <a:cs typeface="Arial" panose="020B0604020202020204" pitchFamily="34" charset="0"/>
            </a:endParaRPr>
          </a:p>
          <a:p>
            <a:pPr algn="ctr">
              <a:spcBef>
                <a:spcPct val="0"/>
              </a:spcBef>
              <a:buFontTx/>
              <a:buNone/>
            </a:pPr>
            <a:r>
              <a:rPr lang="fr-FR" altLang="fr-FR" sz="1800" b="1" dirty="0">
                <a:latin typeface="Times New Roman" panose="02020603050405020304" pitchFamily="18" charset="0"/>
                <a:cs typeface="Arial" panose="020B0604020202020204" pitchFamily="34" charset="0"/>
              </a:rPr>
              <a:t>gfor_jsp@sdmis.fr</a:t>
            </a:r>
            <a:endParaRPr lang="fr-FR" altLang="fr-FR" sz="1800" dirty="0">
              <a:latin typeface="Times New Roman" panose="02020603050405020304" pitchFamily="18" charset="0"/>
              <a:cs typeface="Arial" panose="020B0604020202020204" pitchFamily="34" charset="0"/>
            </a:endParaRPr>
          </a:p>
          <a:p>
            <a:pPr>
              <a:spcBef>
                <a:spcPct val="0"/>
              </a:spcBef>
              <a:buFontTx/>
              <a:buNone/>
            </a:pPr>
            <a:endParaRPr lang="fr-FR" altLang="fr-FR" sz="1800" dirty="0">
              <a:latin typeface="Times New Roman" panose="02020603050405020304" pitchFamily="18" charset="0"/>
              <a:cs typeface="Arial" panose="020B0604020202020204" pitchFamily="34" charset="0"/>
            </a:endParaRPr>
          </a:p>
        </p:txBody>
      </p:sp>
      <p:sp>
        <p:nvSpPr>
          <p:cNvPr id="7175" name="ZoneTexte 15"/>
          <p:cNvSpPr txBox="1">
            <a:spLocks noChangeArrowheads="1"/>
          </p:cNvSpPr>
          <p:nvPr/>
        </p:nvSpPr>
        <p:spPr bwMode="auto">
          <a:xfrm>
            <a:off x="609600" y="22098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pPr>
            <a:r>
              <a:rPr lang="fr-FR" altLang="fr-FR" sz="2000" b="1">
                <a:latin typeface="Times New Roman" panose="02020603050405020304" pitchFamily="18" charset="0"/>
              </a:rPr>
              <a:t>Position debout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Position à genoux</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Progression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Techniques d'autoprotection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p:cNvSpPr>
            <a:spLocks noGrp="1"/>
          </p:cNvSpPr>
          <p:nvPr>
            <p:ph type="title" idx="4294967295"/>
          </p:nvPr>
        </p:nvSpPr>
        <p:spPr>
          <a:xfrm>
            <a:off x="990600" y="228600"/>
            <a:ext cx="7742238" cy="939800"/>
          </a:xfrm>
        </p:spPr>
        <p:txBody>
          <a:bodyPr/>
          <a:lstStyle/>
          <a:p>
            <a:pPr eaLnBrk="1" hangingPunct="1"/>
            <a:r>
              <a:rPr lang="fr-FR" altLang="fr-FR" sz="3200" b="1">
                <a:solidFill>
                  <a:srgbClr val="984807"/>
                </a:solidFill>
              </a:rPr>
              <a:t>Techniques d'autoprotection</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72E4FC33-F94F-407F-8981-188824191732}" type="slidenum">
              <a:rPr lang="fr-FR" sz="2000">
                <a:solidFill>
                  <a:schemeClr val="accent6">
                    <a:lumMod val="50000"/>
                  </a:schemeClr>
                </a:solidFill>
                <a:latin typeface="+mn-lt"/>
              </a:rPr>
              <a:pPr algn="r" eaLnBrk="1" hangingPunct="1">
                <a:defRPr/>
              </a:pPr>
              <a:t>2</a:t>
            </a:fld>
            <a:endParaRPr lang="fr-FR" sz="2000" dirty="0">
              <a:solidFill>
                <a:schemeClr val="accent6">
                  <a:lumMod val="50000"/>
                </a:schemeClr>
              </a:solidFill>
              <a:latin typeface="+mn-lt"/>
            </a:endParaRPr>
          </a:p>
        </p:txBody>
      </p:sp>
      <p:cxnSp>
        <p:nvCxnSpPr>
          <p:cNvPr id="5" name="Connecteur droit 4"/>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p:cNvSpPr txBox="1">
            <a:spLocks noChangeArrowheads="1"/>
          </p:cNvSpPr>
          <p:nvPr/>
        </p:nvSpPr>
        <p:spPr bwMode="auto">
          <a:xfrm>
            <a:off x="4811713" y="2632075"/>
            <a:ext cx="38211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techniques d'autoprotection lors de l'attaque d'un feu.</a:t>
            </a:r>
          </a:p>
        </p:txBody>
      </p:sp>
      <p:sp>
        <p:nvSpPr>
          <p:cNvPr id="4103" name="ZoneTexte 15"/>
          <p:cNvSpPr txBox="1">
            <a:spLocks noChangeArrowheads="1"/>
          </p:cNvSpPr>
          <p:nvPr/>
        </p:nvSpPr>
        <p:spPr bwMode="auto">
          <a:xfrm>
            <a:off x="609600" y="22098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pPr>
            <a:r>
              <a:rPr lang="fr-FR" altLang="fr-FR" sz="2000" b="1">
                <a:latin typeface="Times New Roman" panose="02020603050405020304" pitchFamily="18" charset="0"/>
              </a:rPr>
              <a:t>Position debout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Position à genoux</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Progression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Techniques d'autoprotection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p:cNvSpPr>
            <a:spLocks noGrp="1"/>
          </p:cNvSpPr>
          <p:nvPr>
            <p:ph type="sldNum" sz="quarter" idx="12"/>
          </p:nvPr>
        </p:nvSpPr>
        <p:spPr bwMode="auto">
          <a:xfrm>
            <a:off x="6786563" y="627856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06AAF52-97ED-44AE-A353-CD7F0C22C5B4}" type="slidenum">
              <a:rPr lang="fr-FR" sz="2000" smtClean="0">
                <a:solidFill>
                  <a:schemeClr val="accent6">
                    <a:lumMod val="50000"/>
                  </a:schemeClr>
                </a:solidFill>
              </a:rPr>
              <a:pPr fontAlgn="base">
                <a:spcBef>
                  <a:spcPct val="0"/>
                </a:spcBef>
                <a:spcAft>
                  <a:spcPct val="0"/>
                </a:spcAft>
                <a:defRPr/>
              </a:pPr>
              <a:t>3</a:t>
            </a:fld>
            <a:endParaRPr lang="fr-FR" sz="2000" dirty="0">
              <a:solidFill>
                <a:schemeClr val="accent6">
                  <a:lumMod val="50000"/>
                </a:schemeClr>
              </a:solidFill>
            </a:endParaRPr>
          </a:p>
        </p:txBody>
      </p:sp>
      <p:sp>
        <p:nvSpPr>
          <p:cNvPr id="5125" name="Rectangle 1"/>
          <p:cNvSpPr>
            <a:spLocks noChangeArrowheads="1"/>
          </p:cNvSpPr>
          <p:nvPr/>
        </p:nvSpPr>
        <p:spPr bwMode="auto">
          <a:xfrm>
            <a:off x="426369" y="1916832"/>
            <a:ext cx="5410943" cy="27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Lors de l’attaque, le binôme adopte une </a:t>
            </a: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position dans l’espace adaptée </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aux circonstances (risque de perte d’équilibre, local en feu avec fumées et chaleur imposant de se baisser, phénomène thermique, position de repli, etc.). </a:t>
            </a:r>
          </a:p>
          <a:p>
            <a:pPr algn="just">
              <a:lnSpc>
                <a:spcPct val="107000"/>
              </a:lnSpc>
              <a:spcBef>
                <a:spcPct val="0"/>
              </a:spcBef>
              <a:buFontTx/>
              <a:buNone/>
            </a:pPr>
            <a:endPar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doit tâcher de toujours faire face au feu</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126" name="Picture 6" descr="H:\GFOR\Bibliotheque GFOR\tootem gdr nico\DSC_0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00681"/>
            <a:ext cx="2569735" cy="468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Position debout</a:t>
            </a:r>
          </a:p>
        </p:txBody>
      </p:sp>
      <p:sp>
        <p:nvSpPr>
          <p:cNvPr id="3075" name="Espace réservé du numéro de diapositive 4"/>
          <p:cNvSpPr>
            <a:spLocks noGrp="1"/>
          </p:cNvSpPr>
          <p:nvPr>
            <p:ph type="sldNum" sz="quarter" idx="12"/>
          </p:nvPr>
        </p:nvSpPr>
        <p:spPr bwMode="auto">
          <a:xfrm>
            <a:off x="6786563" y="627856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AF7FD07-0CB4-4EB2-A728-E3645E7DCD03}" type="slidenum">
              <a:rPr lang="fr-FR" sz="2000" smtClean="0">
                <a:solidFill>
                  <a:schemeClr val="accent6">
                    <a:lumMod val="50000"/>
                  </a:schemeClr>
                </a:solidFill>
              </a:rPr>
              <a:pPr fontAlgn="base">
                <a:spcBef>
                  <a:spcPct val="0"/>
                </a:spcBef>
                <a:spcAft>
                  <a:spcPct val="0"/>
                </a:spcAft>
                <a:defRPr/>
              </a:pPr>
              <a:t>4</a:t>
            </a:fld>
            <a:endParaRPr lang="fr-FR" sz="2000" dirty="0">
              <a:solidFill>
                <a:schemeClr val="accent6">
                  <a:lumMod val="50000"/>
                </a:schemeClr>
              </a:solidFill>
            </a:endParaRPr>
          </a:p>
        </p:txBody>
      </p:sp>
      <p:sp>
        <p:nvSpPr>
          <p:cNvPr id="6149" name="Rectangle 1"/>
          <p:cNvSpPr>
            <a:spLocks noChangeArrowheads="1"/>
          </p:cNvSpPr>
          <p:nvPr/>
        </p:nvSpPr>
        <p:spPr bwMode="auto">
          <a:xfrm>
            <a:off x="457200" y="1447800"/>
            <a:ext cx="81899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position la plus stable et la plus commode est la </a:t>
            </a: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position debout. </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Elle permet de faire des attaques de feu à l’air libre (feu VL, entrepôt…), un meilleur contrôle de l’orientation de l’</a:t>
            </a:r>
            <a:r>
              <a:rPr lang="fr-FR" alt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éts</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de progresser et de se replier facilement.</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est important de travailler de </a:t>
            </a: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¾ face</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pieds</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décalés,</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pour laisser « travailler » le tuyau sous le bras </a:t>
            </a:r>
          </a:p>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 ainsi diminuer </a:t>
            </a: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l’effet de recul</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lié à la pression exercée</a:t>
            </a:r>
          </a:p>
          <a:p>
            <a:pPr algn="just">
              <a:lnSpc>
                <a:spcPct val="107000"/>
              </a:lnSpc>
              <a:spcBef>
                <a:spcPct val="0"/>
              </a:spcBef>
              <a:buFontTx/>
              <a:buNone/>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sur la LDV.</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150" name="Espace réservé du contenu 4" descr="H:\GFOR\Bibliotheque GFOR\tootem gdr nico\DSC_0092.JPG"/>
          <p:cNvPicPr>
            <a:picLocks noGrp="1"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888" y="2514600"/>
            <a:ext cx="1952625" cy="3581400"/>
          </a:xfrm>
          <a:prstGeom prst="rect">
            <a:avLst/>
          </a:prstGeom>
          <a:noFill/>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Position debout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DA47735B-31C6-48CA-B702-D07327217111}" type="slidenum">
              <a:rPr lang="fr-FR" sz="2000">
                <a:solidFill>
                  <a:schemeClr val="accent6">
                    <a:lumMod val="50000"/>
                  </a:schemeClr>
                </a:solidFill>
                <a:latin typeface="+mn-lt"/>
              </a:rPr>
              <a:pPr algn="r" eaLnBrk="1" hangingPunct="1">
                <a:defRPr/>
              </a:pPr>
              <a:t>5</a:t>
            </a:fld>
            <a:endParaRPr lang="fr-FR" sz="2000" dirty="0">
              <a:solidFill>
                <a:schemeClr val="accent6">
                  <a:lumMod val="50000"/>
                </a:schemeClr>
              </a:solidFill>
              <a:latin typeface="+mn-lt"/>
            </a:endParaRPr>
          </a:p>
        </p:txBody>
      </p:sp>
      <p:sp>
        <p:nvSpPr>
          <p:cNvPr id="19461" name="Rectangle 1"/>
          <p:cNvSpPr>
            <a:spLocks noChangeArrowheads="1"/>
          </p:cNvSpPr>
          <p:nvPr/>
        </p:nvSpPr>
        <p:spPr bwMode="auto">
          <a:xfrm>
            <a:off x="457200" y="14478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porte-lance pourra être doublé d’un double porte-lance qui viendra se placer derrière lui dans une position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identique ou inversée,</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manière à contrer l’effet de recul lié à la pression.</a:t>
            </a:r>
          </a:p>
        </p:txBody>
      </p:sp>
      <p:pic>
        <p:nvPicPr>
          <p:cNvPr id="1946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2971800" cy="2878138"/>
          </a:xfrm>
          <a:prstGeom prst="rect">
            <a:avLst/>
          </a:prstGeom>
          <a:noFill/>
          <a:extLst>
            <a:ext uri="{909E8E84-426E-40DD-AFC4-6F175D3DCCD1}">
              <a14:hiddenFill xmlns:a14="http://schemas.microsoft.com/office/drawing/2010/main">
                <a:solidFill>
                  <a:srgbClr val="FFFFFF"/>
                </a:solidFill>
              </a14:hiddenFill>
            </a:ext>
          </a:extLst>
        </p:spPr>
      </p:pic>
      <p:pic>
        <p:nvPicPr>
          <p:cNvPr id="1946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2981325"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Position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3130685C-1C39-424D-BFEA-012A24D6D884}" type="slidenum">
              <a:rPr lang="fr-FR" sz="2000">
                <a:solidFill>
                  <a:schemeClr val="accent6">
                    <a:lumMod val="50000"/>
                  </a:schemeClr>
                </a:solidFill>
                <a:latin typeface="+mn-lt"/>
              </a:rPr>
              <a:pPr algn="r" eaLnBrk="1" hangingPunct="1">
                <a:defRPr/>
              </a:pPr>
              <a:t>6</a:t>
            </a:fld>
            <a:endParaRPr lang="fr-FR" sz="2000" dirty="0">
              <a:solidFill>
                <a:schemeClr val="accent6">
                  <a:lumMod val="50000"/>
                </a:schemeClr>
              </a:solidFill>
              <a:latin typeface="+mn-lt"/>
            </a:endParaRPr>
          </a:p>
        </p:txBody>
      </p:sp>
      <p:sp>
        <p:nvSpPr>
          <p:cNvPr id="20485" name="Rectangle 1"/>
          <p:cNvSpPr>
            <a:spLocks noChangeArrowheads="1"/>
          </p:cNvSpPr>
          <p:nvPr/>
        </p:nvSpPr>
        <p:spPr bwMode="auto">
          <a:xfrm>
            <a:off x="457200" y="13716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Afin de faciliter une attaque « plongeante » (extinction de l’habitacle d’un véhicule en feu, feu de masse, par une ouverture, etc.), le porte-lance peut adopter une position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debout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tuyau à l’épaule</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aidé par son équipier qui positionne lui-même le tuyau dans la position la plus efficace. </a:t>
            </a:r>
          </a:p>
        </p:txBody>
      </p:sp>
      <p:pic>
        <p:nvPicPr>
          <p:cNvPr id="20486"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Position à genoux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E53118FB-FAB7-4FAD-BB0B-D2422473209C}" type="slidenum">
              <a:rPr lang="fr-FR" sz="2000">
                <a:solidFill>
                  <a:schemeClr val="accent6">
                    <a:lumMod val="50000"/>
                  </a:schemeClr>
                </a:solidFill>
                <a:latin typeface="+mn-lt"/>
              </a:rPr>
              <a:pPr algn="r" eaLnBrk="1" hangingPunct="1">
                <a:defRPr/>
              </a:pPr>
              <a:t>7</a:t>
            </a:fld>
            <a:endParaRPr lang="fr-FR" sz="2000" dirty="0">
              <a:solidFill>
                <a:schemeClr val="accent6">
                  <a:lumMod val="50000"/>
                </a:schemeClr>
              </a:solidFill>
              <a:latin typeface="+mn-lt"/>
            </a:endParaRPr>
          </a:p>
        </p:txBody>
      </p:sp>
      <p:sp>
        <p:nvSpPr>
          <p:cNvPr id="21509" name="Rectangle 1"/>
          <p:cNvSpPr>
            <a:spLocks noChangeArrowheads="1"/>
          </p:cNvSpPr>
          <p:nvPr/>
        </p:nvSpPr>
        <p:spPr bwMode="auto">
          <a:xfrm>
            <a:off x="381000" y="1371600"/>
            <a:ext cx="8189913"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Cette position est primordiale lors d’un engagement en feu clos ou semi-clos.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Elle permet d’être au plus près du sol dans une position stable et de pouvoir utiliser la lance correctement.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Toujours travailler de ¾ face pour éviter l’effet 			recul et laisser vivre le tuyau. </a:t>
            </a:r>
          </a:p>
        </p:txBody>
      </p:sp>
      <p:pic>
        <p:nvPicPr>
          <p:cNvPr id="21511" name="Image 5" descr="H:\GFOR\Bibliotheque GFOR\tootem gdr nico\DSC_0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2335213" cy="3657600"/>
          </a:xfrm>
          <a:prstGeom prst="rect">
            <a:avLst/>
          </a:prstGeom>
          <a:noFill/>
          <a:effectLst>
            <a:outerShdw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Position à genoux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E0C73CE1-5C8B-48BB-A9F4-32D5250CD8E1}" type="slidenum">
              <a:rPr lang="fr-FR" sz="2000">
                <a:solidFill>
                  <a:schemeClr val="accent6">
                    <a:lumMod val="50000"/>
                  </a:schemeClr>
                </a:solidFill>
                <a:latin typeface="+mn-lt"/>
              </a:rPr>
              <a:pPr algn="r" eaLnBrk="1" hangingPunct="1">
                <a:defRPr/>
              </a:pPr>
              <a:t>8</a:t>
            </a:fld>
            <a:endParaRPr lang="fr-FR" sz="2000" dirty="0">
              <a:solidFill>
                <a:schemeClr val="accent6">
                  <a:lumMod val="50000"/>
                </a:schemeClr>
              </a:solidFill>
              <a:latin typeface="+mn-lt"/>
            </a:endParaRPr>
          </a:p>
        </p:txBody>
      </p:sp>
      <p:sp>
        <p:nvSpPr>
          <p:cNvPr id="46084" name="Rectangle 1"/>
          <p:cNvSpPr>
            <a:spLocks noChangeArrowheads="1"/>
          </p:cNvSpPr>
          <p:nvPr/>
        </p:nvSpPr>
        <p:spPr bwMode="auto">
          <a:xfrm>
            <a:off x="381000" y="13716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Celui-ci passera sous le bras et sur le haut de la cuisse de manière à pouvoir utiliser sa lance lors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d’ouvertures et de fermetures</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avec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contrôle et dextérité.</a:t>
            </a: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6085" name="Picture 5" descr="H:\GFOR\Bibliotheque GFOR\tootem gdr nico\DSC_0097.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62200"/>
            <a:ext cx="2224088" cy="3429000"/>
          </a:xfrm>
          <a:prstGeom prst="rect">
            <a:avLst/>
          </a:prstGeom>
          <a:noFill/>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Progression  </a:t>
            </a:r>
          </a:p>
        </p:txBody>
      </p:sp>
      <p:sp>
        <p:nvSpPr>
          <p:cNvPr id="3075" name="Espace réservé du numéro de diapositive 4"/>
          <p:cNvSpPr txBox="1">
            <a:spLocks noGrp="1"/>
          </p:cNvSpPr>
          <p:nvPr/>
        </p:nvSpPr>
        <p:spPr bwMode="auto">
          <a:xfrm>
            <a:off x="6786563" y="6278563"/>
            <a:ext cx="2133600" cy="365125"/>
          </a:xfrm>
          <a:prstGeom prst="rect">
            <a:avLst/>
          </a:prstGeom>
          <a:noFill/>
          <a:ln>
            <a:miter lim="800000"/>
            <a:headEnd/>
            <a:tailEnd/>
          </a:ln>
        </p:spPr>
        <p:txBody>
          <a:bodyPr anchor="ctr"/>
          <a:lstStyle/>
          <a:p>
            <a:pPr algn="r" eaLnBrk="1" hangingPunct="1">
              <a:defRPr/>
            </a:pPr>
            <a:fld id="{E0D76AC5-D4EE-4A2B-BD1A-7D2578C2AE90}" type="slidenum">
              <a:rPr lang="fr-FR" sz="2000">
                <a:solidFill>
                  <a:schemeClr val="accent6">
                    <a:lumMod val="50000"/>
                  </a:schemeClr>
                </a:solidFill>
                <a:latin typeface="+mn-lt"/>
              </a:rPr>
              <a:pPr algn="r" eaLnBrk="1" hangingPunct="1">
                <a:defRPr/>
              </a:pPr>
              <a:t>9</a:t>
            </a:fld>
            <a:endParaRPr lang="fr-FR" sz="2000" dirty="0">
              <a:solidFill>
                <a:schemeClr val="accent6">
                  <a:lumMod val="50000"/>
                </a:schemeClr>
              </a:solidFill>
              <a:latin typeface="+mn-lt"/>
            </a:endParaRPr>
          </a:p>
        </p:txBody>
      </p:sp>
      <p:sp>
        <p:nvSpPr>
          <p:cNvPr id="36868" name="Rectangle 1"/>
          <p:cNvSpPr>
            <a:spLocks noChangeArrowheads="1"/>
          </p:cNvSpPr>
          <p:nvPr/>
        </p:nvSpPr>
        <p:spPr bwMode="auto">
          <a:xfrm>
            <a:off x="381000" y="14478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but étant de toujours garder un genou au contact du sol et de se glisser sur le sol avec l’autre jambe afin de revenir très vite en position de travail à genoux.</a:t>
            </a:r>
          </a:p>
        </p:txBody>
      </p:sp>
      <p:pic>
        <p:nvPicPr>
          <p:cNvPr id="36869" name="Picture 5" descr="H:\GFOR\Bibliotheque GFOR\tootem gdr nico\DSC_0114.JPG"/>
          <p:cNvPicPr>
            <a:picLocks noGrp="1" noChangeAspect="1"/>
          </p:cNvPicPr>
          <p:nvPr/>
        </p:nvPicPr>
        <p:blipFill>
          <a:blip r:embed="rId2">
            <a:extLst>
              <a:ext uri="{28A0092B-C50C-407E-A947-70E740481C1C}">
                <a14:useLocalDpi xmlns:a14="http://schemas.microsoft.com/office/drawing/2010/main" val="0"/>
              </a:ext>
            </a:extLst>
          </a:blip>
          <a:srcRect b="37134"/>
          <a:stretch>
            <a:fillRect/>
          </a:stretch>
        </p:blipFill>
        <p:spPr bwMode="auto">
          <a:xfrm>
            <a:off x="2590800" y="2362200"/>
            <a:ext cx="3581400" cy="3556000"/>
          </a:xfrm>
          <a:prstGeom prst="rect">
            <a:avLst/>
          </a:prstGeom>
          <a:noFill/>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825</TotalTime>
  <Words>512</Words>
  <Application>Microsoft Office PowerPoint</Application>
  <PresentationFormat>Affichage à l'écran (4:3)</PresentationFormat>
  <Paragraphs>73</Paragraphs>
  <Slides>13</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Myriad Pro</vt:lpstr>
      <vt:lpstr>Times New Roman</vt:lpstr>
      <vt:lpstr>GCCAR</vt:lpstr>
      <vt:lpstr>Technique d'autoprotection</vt:lpstr>
      <vt:lpstr>Techniques d'autoprotection</vt:lpstr>
      <vt:lpstr>Généralités</vt:lpstr>
      <vt:lpstr>Position debout</vt:lpstr>
      <vt:lpstr>Position debout </vt:lpstr>
      <vt:lpstr>Position </vt:lpstr>
      <vt:lpstr>Position à genoux </vt:lpstr>
      <vt:lpstr>Position à genoux </vt:lpstr>
      <vt:lpstr>Progression  </vt:lpstr>
      <vt:lpstr>Progression  </vt:lpstr>
      <vt:lpstr>Techniques d'autoprotection </vt:lpstr>
      <vt:lpstr>Techniques d'autoprotection </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RENOUD Philippe</cp:lastModifiedBy>
  <cp:revision>61</cp:revision>
  <cp:lastPrinted>2015-08-06T08:01:37Z</cp:lastPrinted>
  <dcterms:created xsi:type="dcterms:W3CDTF">2015-08-05T10:19:35Z</dcterms:created>
  <dcterms:modified xsi:type="dcterms:W3CDTF">2021-10-14T03:45:21Z</dcterms:modified>
</cp:coreProperties>
</file>